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62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11111111111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212121111122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3131311111333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рівень засвоєння знань 1-4 класи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мають значні успіхи     10</c:v>
                </c:pt>
                <c:pt idx="1">
                  <c:v>помітний прогрес         25</c:v>
                </c:pt>
                <c:pt idx="2">
                  <c:v>продуктивний рівень  12</c:v>
                </c:pt>
                <c:pt idx="3">
                  <c:v>потребують уваги            1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0.2</c:v>
                </c:pt>
                <c:pt idx="1">
                  <c:v>0.52</c:v>
                </c:pt>
                <c:pt idx="2">
                  <c:v>0.25</c:v>
                </c:pt>
                <c:pt idx="3">
                  <c:v>0.02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якість засвоєння знань учнями 5-11 класів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високий  10%</c:v>
                </c:pt>
                <c:pt idx="1">
                  <c:v>достатній  37%</c:v>
                </c:pt>
                <c:pt idx="2">
                  <c:v>середній  53%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invertIfNegative val="0"/>
          <c:cat>
            <c:strRef>
              <c:f>Лист1!$A$2:$A$10</c:f>
              <c:strCache>
                <c:ptCount val="7"/>
                <c:pt idx="0">
                  <c:v>5-А</c:v>
                </c:pt>
                <c:pt idx="1">
                  <c:v>6-А</c:v>
                </c:pt>
                <c:pt idx="2">
                  <c:v>7-А</c:v>
                </c:pt>
                <c:pt idx="3">
                  <c:v>8-А</c:v>
                </c:pt>
                <c:pt idx="4">
                  <c:v>9-А</c:v>
                </c:pt>
                <c:pt idx="5">
                  <c:v>10-А</c:v>
                </c:pt>
                <c:pt idx="6">
                  <c:v>11-А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75</c:v>
                </c:pt>
                <c:pt idx="1">
                  <c:v>52</c:v>
                </c:pt>
                <c:pt idx="2">
                  <c:v>46</c:v>
                </c:pt>
                <c:pt idx="3">
                  <c:v>41</c:v>
                </c:pt>
                <c:pt idx="4">
                  <c:v>40</c:v>
                </c:pt>
                <c:pt idx="5">
                  <c:v>17</c:v>
                </c:pt>
                <c:pt idx="6">
                  <c:v>28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invertIfNegative val="0"/>
          <c:cat>
            <c:strRef>
              <c:f>Лист1!$A$2:$A$10</c:f>
              <c:strCache>
                <c:ptCount val="7"/>
                <c:pt idx="0">
                  <c:v>5-А</c:v>
                </c:pt>
                <c:pt idx="1">
                  <c:v>6-А</c:v>
                </c:pt>
                <c:pt idx="2">
                  <c:v>7-А</c:v>
                </c:pt>
                <c:pt idx="3">
                  <c:v>8-А</c:v>
                </c:pt>
                <c:pt idx="4">
                  <c:v>9-А</c:v>
                </c:pt>
                <c:pt idx="5">
                  <c:v>10-А</c:v>
                </c:pt>
                <c:pt idx="6">
                  <c:v>11-А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90</c:v>
                </c:pt>
                <c:pt idx="1">
                  <c:v>60</c:v>
                </c:pt>
                <c:pt idx="2">
                  <c:v>46</c:v>
                </c:pt>
                <c:pt idx="3">
                  <c:v>37</c:v>
                </c:pt>
                <c:pt idx="4">
                  <c:v>35</c:v>
                </c:pt>
                <c:pt idx="5">
                  <c:v>30</c:v>
                </c:pt>
                <c:pt idx="6">
                  <c:v>50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Лист1!$A$2:$A$10</c:f>
              <c:strCache>
                <c:ptCount val="7"/>
                <c:pt idx="0">
                  <c:v>5-А</c:v>
                </c:pt>
                <c:pt idx="1">
                  <c:v>6-А</c:v>
                </c:pt>
                <c:pt idx="2">
                  <c:v>7-А</c:v>
                </c:pt>
                <c:pt idx="3">
                  <c:v>8-А</c:v>
                </c:pt>
                <c:pt idx="4">
                  <c:v>9-А</c:v>
                </c:pt>
                <c:pt idx="5">
                  <c:v>10-А</c:v>
                </c:pt>
                <c:pt idx="6">
                  <c:v>11-А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2847872"/>
        <c:axId val="132849664"/>
        <c:axId val="0"/>
      </c:bar3DChart>
      <c:catAx>
        <c:axId val="132847872"/>
        <c:scaling>
          <c:orientation val="minMax"/>
        </c:scaling>
        <c:delete val="0"/>
        <c:axPos val="b"/>
        <c:majorTickMark val="out"/>
        <c:minorTickMark val="none"/>
        <c:tickLblPos val="nextTo"/>
        <c:crossAx val="132849664"/>
        <c:crosses val="autoZero"/>
        <c:auto val="1"/>
        <c:lblAlgn val="ctr"/>
        <c:lblOffset val="100"/>
        <c:noMultiLvlLbl val="0"/>
      </c:catAx>
      <c:valAx>
        <c:axId val="1328496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2847872"/>
        <c:crosses val="autoZero"/>
        <c:crossBetween val="between"/>
      </c:valAx>
    </c:plotArea>
    <c:legend>
      <c:legendPos val="r"/>
      <c:legendEntry>
        <c:idx val="2"/>
        <c:delete val="1"/>
      </c:legendEntry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E23BF1-D179-472D-8F07-1BBD10057C2F}" type="datetimeFigureOut">
              <a:rPr lang="uk-UA" smtClean="0"/>
              <a:t>12.07.2023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EA21B0-D548-49B4-A19E-89E39428C16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E23BF1-D179-472D-8F07-1BBD10057C2F}" type="datetimeFigureOut">
              <a:rPr lang="uk-UA" smtClean="0"/>
              <a:t>12.07.2023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EA21B0-D548-49B4-A19E-89E39428C16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E23BF1-D179-472D-8F07-1BBD10057C2F}" type="datetimeFigureOut">
              <a:rPr lang="uk-UA" smtClean="0"/>
              <a:t>12.07.2023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EA21B0-D548-49B4-A19E-89E39428C16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E23BF1-D179-472D-8F07-1BBD10057C2F}" type="datetimeFigureOut">
              <a:rPr lang="uk-UA" smtClean="0"/>
              <a:t>12.07.2023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EA21B0-D548-49B4-A19E-89E39428C16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E23BF1-D179-472D-8F07-1BBD10057C2F}" type="datetimeFigureOut">
              <a:rPr lang="uk-UA" smtClean="0"/>
              <a:t>12.07.2023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EA21B0-D548-49B4-A19E-89E39428C16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E23BF1-D179-472D-8F07-1BBD10057C2F}" type="datetimeFigureOut">
              <a:rPr lang="uk-UA" smtClean="0"/>
              <a:t>12.07.2023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EA21B0-D548-49B4-A19E-89E39428C16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E23BF1-D179-472D-8F07-1BBD10057C2F}" type="datetimeFigureOut">
              <a:rPr lang="uk-UA" smtClean="0"/>
              <a:t>12.07.2023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EA21B0-D548-49B4-A19E-89E39428C16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E23BF1-D179-472D-8F07-1BBD10057C2F}" type="datetimeFigureOut">
              <a:rPr lang="uk-UA" smtClean="0"/>
              <a:t>12.07.2023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EA21B0-D548-49B4-A19E-89E39428C16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E23BF1-D179-472D-8F07-1BBD10057C2F}" type="datetimeFigureOut">
              <a:rPr lang="uk-UA" smtClean="0"/>
              <a:t>12.07.2023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EA21B0-D548-49B4-A19E-89E39428C16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E23BF1-D179-472D-8F07-1BBD10057C2F}" type="datetimeFigureOut">
              <a:rPr lang="uk-UA" smtClean="0"/>
              <a:t>12.07.2023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EA21B0-D548-49B4-A19E-89E39428C16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E23BF1-D179-472D-8F07-1BBD10057C2F}" type="datetimeFigureOut">
              <a:rPr lang="uk-UA" smtClean="0"/>
              <a:t>12.07.2023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EA21B0-D548-49B4-A19E-89E39428C160}" type="slidenum">
              <a:rPr lang="uk-UA" smtClean="0"/>
              <a:t>‹#›</a:t>
            </a:fld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6E23BF1-D179-472D-8F07-1BBD10057C2F}" type="datetimeFigureOut">
              <a:rPr lang="uk-UA" smtClean="0"/>
              <a:t>12.07.2023</a:t>
            </a:fld>
            <a:endParaRPr lang="uk-UA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4EA21B0-D548-49B4-A19E-89E39428C160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3484984"/>
          </a:xfrm>
        </p:spPr>
        <p:txBody>
          <a:bodyPr>
            <a:normAutofit/>
          </a:bodyPr>
          <a:lstStyle/>
          <a:p>
            <a:r>
              <a:rPr lang="uk-UA" sz="1800" dirty="0" smtClean="0"/>
              <a:t>Звіт директора Комунального закладу «</a:t>
            </a:r>
            <a:r>
              <a:rPr lang="uk-UA" sz="1800" dirty="0" err="1" smtClean="0"/>
              <a:t>Тернівський</a:t>
            </a:r>
            <a:r>
              <a:rPr lang="uk-UA" sz="1800" dirty="0" smtClean="0"/>
              <a:t> ліцей» </a:t>
            </a:r>
            <a:r>
              <a:rPr lang="uk-UA" sz="1800" dirty="0" err="1" smtClean="0"/>
              <a:t>Новопокровської</a:t>
            </a:r>
            <a:r>
              <a:rPr lang="uk-UA" sz="1800" dirty="0" smtClean="0"/>
              <a:t> селищної ради Чугуївського району Харківської області за 2022/2023 навчальний рік</a:t>
            </a:r>
            <a:endParaRPr lang="uk-UA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8697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</a:rPr>
              <a:t>Успішно виступили учні ліцею у Міжнародній олімпіаді з  математики «Кенгуру» (учитель </a:t>
            </a:r>
            <a:r>
              <a:rPr lang="uk-UA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</a:rPr>
              <a:t>Аулова</a:t>
            </a:r>
            <a:r>
              <a:rPr lang="uk-UA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</a:rPr>
              <a:t> Н.В.).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9813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</a:rPr>
              <a:t>Численні дипломи отримали учні ліцею за участь у Міжнародній олімпіаді з інформатики «</a:t>
            </a:r>
            <a:r>
              <a:rPr lang="uk-UA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</a:rPr>
              <a:t>Бебрас</a:t>
            </a:r>
            <a:r>
              <a:rPr lang="uk-UA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</a:rPr>
              <a:t>» (учитель Жуковська І.М.).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6573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</a:rPr>
              <a:t>Учні 2-А класу під керівництвом учителя </a:t>
            </a:r>
            <a:r>
              <a:rPr lang="uk-UA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</a:rPr>
              <a:t>Мар’єнко</a:t>
            </a:r>
            <a:r>
              <a:rPr lang="uk-UA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</a:rPr>
              <a:t> Л.І. отримали дипломи за участь у Всеукраїнській олімпіаді з української мови «</a:t>
            </a:r>
            <a:r>
              <a:rPr lang="uk-UA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</a:rPr>
              <a:t>Всеосвіта</a:t>
            </a:r>
            <a:r>
              <a:rPr lang="uk-UA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</a:rPr>
              <a:t>. Весна-2023».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6518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</a:rPr>
              <a:t>Учні 6-А класу Серебрякова М. та Кравченко </a:t>
            </a:r>
            <a:r>
              <a:rPr lang="uk-UA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</a:rPr>
              <a:t>М.посіли</a:t>
            </a:r>
            <a:r>
              <a:rPr lang="uk-UA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</a:rPr>
              <a:t> ІІ місце, а учениця 10-А класу Титаренко І. – ІІІ місце у Міжнародному конкурсі знавців української мови </a:t>
            </a:r>
            <a:r>
              <a:rPr lang="uk-UA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</a:rPr>
              <a:t>ім.П.Яцика</a:t>
            </a:r>
            <a:r>
              <a:rPr lang="uk-UA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</a:rPr>
              <a:t> (учитель Гусєва Л.П.).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5884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750"/>
              </a:spcAft>
            </a:pPr>
            <a:r>
              <a:rPr lang="uk-UA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Успішно виступили у Всеукраїнському конкурсі «</a:t>
            </a:r>
            <a:r>
              <a:rPr lang="uk-UA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Всезнайлики</a:t>
            </a:r>
            <a:r>
              <a:rPr lang="uk-UA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  <a:cs typeface="Times New Roman"/>
              </a:rPr>
              <a:t>» вихованці дошкільної групи під керівництвом вихователя Іванової Н.І.</a:t>
            </a:r>
            <a:endParaRPr lang="uk-UA" sz="2400" dirty="0">
              <a:ea typeface="Times New Roman"/>
              <a:cs typeface="Times New Roman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1814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Атестація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dirty="0" smtClean="0">
                <a:effectLst/>
                <a:latin typeface="Times New Roman"/>
                <a:ea typeface="Times New Roman"/>
                <a:cs typeface="Times New Roman"/>
              </a:rPr>
              <a:t>Чергову атестацію успішно пройшли Новицька Т.І., </a:t>
            </a:r>
            <a:r>
              <a:rPr lang="uk-UA" dirty="0" err="1" smtClean="0">
                <a:effectLst/>
                <a:latin typeface="Times New Roman"/>
                <a:ea typeface="Times New Roman"/>
                <a:cs typeface="Times New Roman"/>
              </a:rPr>
              <a:t>Аулова</a:t>
            </a:r>
            <a:r>
              <a:rPr lang="uk-UA" dirty="0" smtClean="0">
                <a:effectLst/>
                <a:latin typeface="Times New Roman"/>
                <a:ea typeface="Times New Roman"/>
                <a:cs typeface="Times New Roman"/>
              </a:rPr>
              <a:t> Н.В.,позачергово атестувалась Степанова О.В.</a:t>
            </a:r>
            <a:endParaRPr lang="uk-UA" sz="2400" dirty="0">
              <a:ea typeface="Times New Roman"/>
              <a:cs typeface="Times New Roman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2002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Курсова перепідготовка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effectLst/>
                <a:latin typeface="Times New Roman"/>
                <a:ea typeface="Times New Roman"/>
              </a:rPr>
              <a:t>Відповідно до плану пройшли курсову перепідготовку на базі Харківської академії неперервної освіти педагоги: Новицька Т.І., Луганська Л.О., </a:t>
            </a:r>
            <a:r>
              <a:rPr lang="uk-UA" dirty="0" err="1" smtClean="0">
                <a:effectLst/>
                <a:latin typeface="Times New Roman"/>
                <a:ea typeface="Times New Roman"/>
              </a:rPr>
              <a:t>Аулова</a:t>
            </a:r>
            <a:r>
              <a:rPr lang="uk-UA" dirty="0" smtClean="0">
                <a:effectLst/>
                <a:latin typeface="Times New Roman"/>
                <a:ea typeface="Times New Roman"/>
              </a:rPr>
              <a:t> Н.В.,</a:t>
            </a:r>
            <a:r>
              <a:rPr lang="uk-UA" dirty="0" err="1" smtClean="0">
                <a:effectLst/>
                <a:latin typeface="Times New Roman"/>
                <a:ea typeface="Times New Roman"/>
              </a:rPr>
              <a:t>Бегунова</a:t>
            </a:r>
            <a:r>
              <a:rPr lang="uk-UA" dirty="0" smtClean="0">
                <a:effectLst/>
                <a:latin typeface="Times New Roman"/>
                <a:ea typeface="Times New Roman"/>
              </a:rPr>
              <a:t> Т.О., </a:t>
            </a:r>
            <a:r>
              <a:rPr lang="uk-UA" dirty="0" err="1" smtClean="0">
                <a:effectLst/>
                <a:latin typeface="Times New Roman"/>
                <a:ea typeface="Times New Roman"/>
              </a:rPr>
              <a:t>Бігунова</a:t>
            </a:r>
            <a:r>
              <a:rPr lang="uk-UA" dirty="0" smtClean="0">
                <a:effectLst/>
                <a:latin typeface="Times New Roman"/>
                <a:ea typeface="Times New Roman"/>
              </a:rPr>
              <a:t> К.О., Жуковська І.М.,Гусєва Л.П., Жукова О.О., </a:t>
            </a:r>
            <a:r>
              <a:rPr lang="uk-UA" dirty="0" err="1" smtClean="0">
                <a:effectLst/>
                <a:latin typeface="Times New Roman"/>
                <a:ea typeface="Times New Roman"/>
              </a:rPr>
              <a:t>Веденьйов</a:t>
            </a:r>
            <a:r>
              <a:rPr lang="uk-UA" dirty="0" smtClean="0">
                <a:effectLst/>
                <a:latin typeface="Times New Roman"/>
                <a:ea typeface="Times New Roman"/>
              </a:rPr>
              <a:t> О.С.,</a:t>
            </a:r>
            <a:r>
              <a:rPr lang="uk-UA" dirty="0" err="1" smtClean="0">
                <a:effectLst/>
                <a:latin typeface="Times New Roman"/>
                <a:ea typeface="Times New Roman"/>
              </a:rPr>
              <a:t>Крижанська</a:t>
            </a:r>
            <a:r>
              <a:rPr lang="uk-UA" dirty="0" smtClean="0">
                <a:effectLst/>
                <a:latin typeface="Times New Roman"/>
                <a:ea typeface="Times New Roman"/>
              </a:rPr>
              <a:t> Н.І., </a:t>
            </a:r>
            <a:r>
              <a:rPr lang="uk-UA" dirty="0" err="1" smtClean="0">
                <a:effectLst/>
                <a:latin typeface="Times New Roman"/>
                <a:ea typeface="Times New Roman"/>
              </a:rPr>
              <a:t>Полтєва</a:t>
            </a:r>
            <a:r>
              <a:rPr lang="uk-UA" dirty="0" smtClean="0">
                <a:effectLst/>
                <a:latin typeface="Times New Roman"/>
                <a:ea typeface="Times New Roman"/>
              </a:rPr>
              <a:t> М.О., Степанова О.В., </a:t>
            </a:r>
            <a:r>
              <a:rPr lang="uk-UA" dirty="0" err="1" smtClean="0">
                <a:effectLst/>
                <a:latin typeface="Times New Roman"/>
                <a:ea typeface="Times New Roman"/>
              </a:rPr>
              <a:t>Блудова</a:t>
            </a:r>
            <a:r>
              <a:rPr lang="uk-UA" dirty="0" smtClean="0">
                <a:effectLst/>
                <a:latin typeface="Times New Roman"/>
                <a:ea typeface="Times New Roman"/>
              </a:rPr>
              <a:t> О.В., Іванова Н.С., </a:t>
            </a:r>
            <a:r>
              <a:rPr lang="uk-UA" dirty="0" err="1" smtClean="0">
                <a:effectLst/>
                <a:latin typeface="Times New Roman"/>
                <a:ea typeface="Times New Roman"/>
              </a:rPr>
              <a:t>Власенко</a:t>
            </a:r>
            <a:r>
              <a:rPr lang="uk-UA" dirty="0" smtClean="0">
                <a:effectLst/>
                <a:latin typeface="Times New Roman"/>
                <a:ea typeface="Times New Roman"/>
              </a:rPr>
              <a:t> Г.О.,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6102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Освітнє середовище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dirty="0" smtClean="0">
                <a:effectLst/>
                <a:latin typeface="Times New Roman"/>
                <a:ea typeface="Times New Roman"/>
                <a:cs typeface="Times New Roman"/>
              </a:rPr>
              <a:t>Здійснено реконструкцію туалетних кімнат: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встановлення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перегородок</a:t>
            </a:r>
            <a:r>
              <a:rPr lang="uk-UA" dirty="0" smtClean="0">
                <a:effectLst/>
                <a:latin typeface="Times New Roman"/>
                <a:ea typeface="Times New Roman"/>
                <a:cs typeface="Times New Roman"/>
              </a:rPr>
              <a:t>. </a:t>
            </a:r>
            <a:endParaRPr lang="uk-UA" sz="2400" dirty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dirty="0" smtClean="0">
                <a:effectLst/>
                <a:latin typeface="Times New Roman"/>
                <a:ea typeface="Times New Roman"/>
                <a:cs typeface="Times New Roman"/>
              </a:rPr>
              <a:t>Проведено заміну вікон на металопластикові у </a:t>
            </a:r>
            <a:r>
              <a:rPr lang="uk-UA" dirty="0" err="1" smtClean="0">
                <a:effectLst/>
                <a:latin typeface="Times New Roman"/>
                <a:ea typeface="Times New Roman"/>
                <a:cs typeface="Times New Roman"/>
              </a:rPr>
              <a:t>вестибюлі.закладу</a:t>
            </a:r>
            <a:r>
              <a:rPr lang="uk-UA" dirty="0" smtClean="0">
                <a:effectLst/>
                <a:latin typeface="Times New Roman"/>
                <a:ea typeface="Times New Roman"/>
                <a:cs typeface="Times New Roman"/>
              </a:rPr>
              <a:t>.</a:t>
            </a:r>
            <a:endParaRPr lang="uk-UA" sz="2400" dirty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Перевір</a:t>
            </a:r>
            <a:r>
              <a:rPr lang="uk-UA" dirty="0" err="1" smtClean="0">
                <a:effectLst/>
                <a:latin typeface="Times New Roman"/>
                <a:ea typeface="Times New Roman"/>
                <a:cs typeface="Times New Roman"/>
              </a:rPr>
              <a:t>ено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стан дерев на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території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закладу;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пров</a:t>
            </a:r>
            <a:r>
              <a:rPr lang="uk-UA" dirty="0" smtClean="0">
                <a:effectLst/>
                <a:latin typeface="Times New Roman"/>
                <a:ea typeface="Times New Roman"/>
                <a:cs typeface="Times New Roman"/>
              </a:rPr>
              <a:t>е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д</a:t>
            </a:r>
            <a:r>
              <a:rPr lang="uk-UA" dirty="0" err="1" smtClean="0">
                <a:effectLst/>
                <a:latin typeface="Times New Roman"/>
                <a:ea typeface="Times New Roman"/>
                <a:cs typeface="Times New Roman"/>
              </a:rPr>
              <a:t>ено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планову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обрізку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та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спилювання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сухостоїв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аварійно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небезпечних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дерев</a:t>
            </a:r>
            <a:r>
              <a:rPr lang="uk-UA" dirty="0" smtClean="0">
                <a:effectLst/>
                <a:latin typeface="Times New Roman"/>
                <a:ea typeface="Times New Roman"/>
                <a:cs typeface="Times New Roman"/>
              </a:rPr>
              <a:t>.</a:t>
            </a:r>
            <a:endParaRPr lang="uk-UA" sz="2400" dirty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dirty="0" smtClean="0">
                <a:effectLst/>
                <a:latin typeface="Times New Roman"/>
                <a:ea typeface="Times New Roman"/>
                <a:cs typeface="Times New Roman"/>
              </a:rPr>
              <a:t>Здійснено фарбування паркану навкруги шкільної території.</a:t>
            </a:r>
            <a:endParaRPr lang="uk-UA" sz="2400" dirty="0">
              <a:ea typeface="Times New Roman"/>
              <a:cs typeface="Times New Roman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8826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effectLst/>
                <a:latin typeface="Times New Roman"/>
                <a:ea typeface="Times New Roman"/>
              </a:rPr>
              <a:t>«Управлінські процеси закладу освіти»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876300" algn="l"/>
              </a:tabLst>
            </a:pPr>
            <a:r>
              <a:rPr lang="uk-UA" dirty="0" smtClean="0">
                <a:effectLst/>
                <a:latin typeface="Times New Roman"/>
                <a:ea typeface="Times New Roman"/>
                <a:cs typeface="Times New Roman"/>
              </a:rPr>
              <a:t>Запроваджено державну мову як мову освітнього процесу </a:t>
            </a:r>
            <a:endParaRPr lang="uk-UA" sz="2400" dirty="0">
              <a:ea typeface="Times New Roman"/>
              <a:cs typeface="Times New Roman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8582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b="1" dirty="0" smtClean="0">
                <a:effectLst/>
                <a:latin typeface="Times New Roman"/>
                <a:ea typeface="Times New Roman"/>
              </a:rPr>
              <a:t>Педагогічна діяльність педагогічних працівників закладу освіти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876300" algn="l"/>
              </a:tabLst>
            </a:pP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Розроблено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шлях</a:t>
            </a:r>
            <a:r>
              <a:rPr lang="uk-UA" dirty="0" smtClean="0">
                <a:effectLst/>
                <a:latin typeface="Times New Roman"/>
                <a:ea typeface="Times New Roman"/>
                <a:cs typeface="Times New Roman"/>
              </a:rPr>
              <a:t>и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формування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ключових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компетентностей і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наскрізних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умінь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здобувачів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освіти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в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умовах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дистанційного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навчання</a:t>
            </a:r>
            <a:endParaRPr lang="uk-UA" sz="2400" dirty="0">
              <a:ea typeface="Times New Roman"/>
              <a:cs typeface="Times New Roman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7624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759586"/>
            <a:ext cx="4572000" cy="133882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uk-UA" dirty="0" smtClean="0">
                <a:effectLst/>
                <a:latin typeface="Times New Roman"/>
                <a:ea typeface="Calibri"/>
                <a:cs typeface="Times New Roman"/>
              </a:rPr>
              <a:t>У ліцеї на кінець 2022/2023 навчального року навчалось 165 учнів, з них 48 учнів —у 1-4 класах, 117 –у 5-11 класах.        </a:t>
            </a:r>
            <a:endParaRPr lang="uk-UA" sz="1400" dirty="0">
              <a:ea typeface="Calibri"/>
              <a:cs typeface="Times New Roman"/>
            </a:endParaRPr>
          </a:p>
        </p:txBody>
      </p:sp>
      <p:pic>
        <p:nvPicPr>
          <p:cNvPr id="1026" name="Picture 2" descr="C:\Users\user\Desktop\фото школа 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0" y="0"/>
            <a:ext cx="15240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635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/>
                <a:latin typeface="Times New Roman"/>
                <a:ea typeface="Times New Roman"/>
              </a:rPr>
              <a:t>Система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оцінювання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освітньої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діяльності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учнів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876300" algn="l"/>
              </a:tabLst>
            </a:pP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Розроблено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критерії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оцінювання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навчальних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досягнень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здобувачів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  <a:cs typeface="Times New Roman"/>
              </a:rPr>
              <a:t>освіти</a:t>
            </a: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uk-UA" dirty="0" smtClean="0">
                <a:effectLst/>
                <a:latin typeface="Times New Roman"/>
                <a:ea typeface="Times New Roman"/>
                <a:cs typeface="Times New Roman"/>
              </a:rPr>
              <a:t>5-А класу</a:t>
            </a:r>
            <a:endParaRPr lang="uk-UA" sz="2400" dirty="0">
              <a:ea typeface="Times New Roman"/>
              <a:cs typeface="Times New Roman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2689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на 2023/2024 </a:t>
            </a:r>
            <a:r>
              <a:rPr lang="uk-UA" dirty="0" err="1" smtClean="0"/>
              <a:t>н.р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 algn="just">
              <a:buFont typeface="Symbol"/>
              <a:buChar char=""/>
            </a:pPr>
            <a:r>
              <a:rPr lang="uk-UA" dirty="0" smtClean="0">
                <a:effectLst/>
                <a:latin typeface="Times New Roman"/>
                <a:ea typeface="Times New Roman"/>
              </a:rPr>
              <a:t>Продовжити формування в учнів ключових </a:t>
            </a:r>
            <a:r>
              <a:rPr lang="uk-UA" dirty="0" err="1" smtClean="0">
                <a:effectLst/>
                <a:latin typeface="Times New Roman"/>
                <a:ea typeface="Times New Roman"/>
              </a:rPr>
              <a:t>компетентностей</a:t>
            </a:r>
            <a:r>
              <a:rPr lang="uk-UA" dirty="0" smtClean="0">
                <a:effectLst/>
                <a:latin typeface="Times New Roman"/>
                <a:ea typeface="Times New Roman"/>
              </a:rPr>
              <a:t>, необхідних сучасній людині для успішної життєдіяльності. Серед ключових </a:t>
            </a:r>
            <a:r>
              <a:rPr lang="uk-UA" dirty="0" err="1" smtClean="0">
                <a:effectLst/>
                <a:latin typeface="Times New Roman"/>
                <a:ea typeface="Times New Roman"/>
              </a:rPr>
              <a:t>компетентностей</a:t>
            </a:r>
            <a:r>
              <a:rPr lang="uk-UA" dirty="0" smtClean="0">
                <a:effectLst/>
                <a:latin typeface="Times New Roman"/>
                <a:ea typeface="Times New Roman"/>
              </a:rPr>
              <a:t> – володіння державною мовою, математична, загальнокультурна й екологічна компетентності, підприємливість та </a:t>
            </a:r>
            <a:r>
              <a:rPr lang="uk-UA" dirty="0" err="1" smtClean="0">
                <a:effectLst/>
                <a:latin typeface="Times New Roman"/>
                <a:ea typeface="Times New Roman"/>
              </a:rPr>
              <a:t>іноваційність</a:t>
            </a:r>
            <a:r>
              <a:rPr lang="uk-UA" dirty="0" smtClean="0">
                <a:effectLst/>
                <a:latin typeface="Times New Roman"/>
                <a:ea typeface="Times New Roman"/>
              </a:rPr>
              <a:t>, економічна компетентність. Випускник закладу повинен критично та системно мислити, проявляти ініціативу і творчість, вміння оцінювати ризики, приймати рішення, </a:t>
            </a:r>
            <a:r>
              <a:rPr lang="uk-UA" dirty="0" err="1" smtClean="0">
                <a:effectLst/>
                <a:latin typeface="Times New Roman"/>
                <a:ea typeface="Times New Roman"/>
              </a:rPr>
              <a:t>розв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’</a:t>
            </a:r>
            <a:r>
              <a:rPr lang="uk-UA" dirty="0" err="1" smtClean="0">
                <a:effectLst/>
                <a:latin typeface="Times New Roman"/>
                <a:ea typeface="Times New Roman"/>
              </a:rPr>
              <a:t>язувати</a:t>
            </a:r>
            <a:r>
              <a:rPr lang="uk-UA" dirty="0" smtClean="0">
                <a:effectLst/>
                <a:latin typeface="Times New Roman"/>
                <a:ea typeface="Times New Roman"/>
              </a:rPr>
              <a:t> проблеми;</a:t>
            </a:r>
            <a:endParaRPr lang="uk-UA" dirty="0" smtClean="0">
              <a:effectLst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9932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uk-UA" dirty="0" smtClean="0"/>
          </a:p>
          <a:p>
            <a:pPr algn="ctr"/>
            <a:endParaRPr lang="uk-UA" dirty="0"/>
          </a:p>
          <a:p>
            <a:pPr algn="ctr"/>
            <a:r>
              <a:rPr lang="uk-UA" dirty="0" smtClean="0"/>
              <a:t>Дякую за увагу!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6050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effectLst/>
                <a:latin typeface="Times New Roman"/>
                <a:ea typeface="Calibri"/>
              </a:rPr>
              <a:t>У ліцеї на кінець 2022/2023 навчального року навчалось 165 учнів, з них 48 учнів —у 1-4 класах, 117 –у 5-11 класах. </a:t>
            </a:r>
          </a:p>
          <a:p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57196" y="3175828"/>
          <a:ext cx="8229608" cy="1374707"/>
        </p:xfrm>
        <a:graphic>
          <a:graphicData uri="http://schemas.openxmlformats.org/drawingml/2006/table">
            <a:tbl>
              <a:tblPr firstRow="1" firstCol="1" bandRow="1"/>
              <a:tblGrid>
                <a:gridCol w="697452"/>
                <a:gridCol w="337351"/>
                <a:gridCol w="337351"/>
                <a:gridCol w="264666"/>
                <a:gridCol w="264666"/>
                <a:gridCol w="264666"/>
                <a:gridCol w="264666"/>
                <a:gridCol w="264666"/>
                <a:gridCol w="264666"/>
                <a:gridCol w="264666"/>
                <a:gridCol w="264666"/>
                <a:gridCol w="264666"/>
                <a:gridCol w="264666"/>
                <a:gridCol w="264666"/>
                <a:gridCol w="264666"/>
                <a:gridCol w="264666"/>
                <a:gridCol w="264666"/>
                <a:gridCol w="264666"/>
                <a:gridCol w="264666"/>
                <a:gridCol w="264666"/>
                <a:gridCol w="264666"/>
                <a:gridCol w="264666"/>
                <a:gridCol w="264666"/>
                <a:gridCol w="264666"/>
                <a:gridCol w="433341"/>
                <a:gridCol w="433341"/>
                <a:gridCol w="432786"/>
              </a:tblGrid>
              <a:tr h="439445">
                <a:tc row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Клас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Дошк.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підроз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1-А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2-А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3-А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4-А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5-А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6-А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7-А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8-А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9-А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10-А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11-А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Всього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51934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гр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вих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кл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кл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кл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кл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кл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кл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кл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кл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кл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кл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кл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кл/гр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уч/вих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16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Кількість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11/1</a:t>
                      </a:r>
                      <a:endParaRPr lang="uk-UA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165/20</a:t>
                      </a:r>
                      <a:endParaRPr lang="uk-UA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24" marR="59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665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9945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2344088"/>
            <a:ext cx="8208912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dirty="0" smtClean="0">
                <a:effectLst/>
                <a:latin typeface="Times New Roman"/>
                <a:ea typeface="Calibri"/>
                <a:cs typeface="Times New Roman"/>
              </a:rPr>
              <a:t>У 2022/2023 </a:t>
            </a:r>
            <a:r>
              <a:rPr lang="uk-UA" dirty="0" err="1" smtClean="0">
                <a:effectLst/>
                <a:latin typeface="Times New Roman"/>
                <a:ea typeface="Calibri"/>
                <a:cs typeface="Times New Roman"/>
              </a:rPr>
              <a:t>н.р</a:t>
            </a:r>
            <a:r>
              <a:rPr lang="uk-UA" dirty="0" smtClean="0">
                <a:effectLst/>
                <a:latin typeface="Times New Roman"/>
                <a:ea typeface="Calibri"/>
                <a:cs typeface="Times New Roman"/>
              </a:rPr>
              <a:t>. основна та старша ланка освіти нараховувала 117 учнів. На високому рівні закінчили рік 12 учнів (10%), на високому та достатньому 43 учнів (37%),  на середньому - 62 учнів (53%).</a:t>
            </a:r>
            <a:endParaRPr lang="uk-UA" sz="1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2884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4094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76672"/>
            <a:ext cx="8183880" cy="1296144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50000"/>
              </a:lnSpc>
              <a:spcBef>
                <a:spcPct val="20000"/>
              </a:spcBef>
            </a:pPr>
            <a:r>
              <a:rPr lang="uk-UA" sz="32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Якість засвоєння знань учнями 1-11 класів</a:t>
            </a:r>
            <a:r>
              <a:rPr lang="uk-UA" sz="2400" dirty="0">
                <a:solidFill>
                  <a:prstClr val="black"/>
                </a:solidFill>
                <a:ea typeface="Calibri"/>
                <a:cs typeface="Times New Roman"/>
              </a:rPr>
              <a:t/>
            </a:r>
            <a:br>
              <a:rPr lang="uk-UA" sz="2400" dirty="0">
                <a:solidFill>
                  <a:prstClr val="black"/>
                </a:solidFill>
                <a:ea typeface="Calibri"/>
                <a:cs typeface="Times New Roman"/>
              </a:rPr>
            </a:br>
            <a:endParaRPr lang="uk-UA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-3843808"/>
            <a:ext cx="8183880" cy="4176464"/>
          </a:xfrm>
        </p:spPr>
        <p:txBody>
          <a:bodyPr/>
          <a:lstStyle/>
          <a:p>
            <a:endParaRPr lang="uk-UA"/>
          </a:p>
        </p:txBody>
      </p:sp>
      <p:graphicFrame>
        <p:nvGraphicFramePr>
          <p:cNvPr id="5" name="Объект 3"/>
          <p:cNvGraphicFramePr>
            <a:graphicFrameLocks/>
          </p:cNvGraphicFramePr>
          <p:nvPr/>
        </p:nvGraphicFramePr>
        <p:xfrm>
          <a:off x="1778194" y="1600042"/>
          <a:ext cx="5587611" cy="452628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59633"/>
                <a:gridCol w="716173"/>
                <a:gridCol w="607594"/>
                <a:gridCol w="556961"/>
                <a:gridCol w="591841"/>
                <a:gridCol w="352742"/>
                <a:gridCol w="352742"/>
                <a:gridCol w="354992"/>
                <a:gridCol w="532207"/>
                <a:gridCol w="532207"/>
                <a:gridCol w="530519"/>
              </a:tblGrid>
              <a:tr h="251442"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Клас</a:t>
                      </a:r>
                      <a:endParaRPr lang="uk-UA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К-сть  учнів на  початок  н.р.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К-сть  учнів  на  кінець  н.р.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семестру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тру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атесто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вано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Атесто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вано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Успішність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432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якість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навч.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2023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якість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навч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2022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1-А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2-А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3-А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4-А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8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5-А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90%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6-А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60%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52%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7-А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46%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46%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8-А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37%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41%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9-А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35%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40%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10-А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30%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17%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4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11-А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50%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28%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8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Всього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164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165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117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47%</a:t>
                      </a:r>
                      <a:endParaRPr lang="uk-UA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42%</a:t>
                      </a:r>
                      <a:endParaRPr lang="uk-UA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61" marR="62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791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b="1" dirty="0" smtClean="0"/>
              <a:t>Динаміка успішності учнів 5-11 класів</a:t>
            </a:r>
            <a:endParaRPr lang="uk-UA" sz="24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348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</a:rPr>
              <a:t>Учні 3-А класу (вчитель </a:t>
            </a:r>
            <a:r>
              <a:rPr lang="uk-UA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</a:rPr>
              <a:t>Ходикіна</a:t>
            </a:r>
            <a:r>
              <a:rPr lang="uk-UA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</a:rPr>
              <a:t> О.Ф.) посіли ІІ місце у Всеукраїнському конкурсі «Читати – це модно» та в </a:t>
            </a:r>
            <a:r>
              <a:rPr lang="uk-UA" dirty="0" err="1" smtClean="0">
                <a:solidFill>
                  <a:srgbClr val="333333"/>
                </a:solidFill>
                <a:effectLst/>
                <a:latin typeface="Times New Roman"/>
                <a:ea typeface="Times New Roman"/>
              </a:rPr>
              <a:t>еко-дії</a:t>
            </a:r>
            <a:r>
              <a:rPr lang="uk-UA" dirty="0" smtClean="0">
                <a:solidFill>
                  <a:srgbClr val="333333"/>
                </a:solidFill>
                <a:effectLst/>
                <a:latin typeface="Times New Roman"/>
                <a:ea typeface="Times New Roman"/>
              </a:rPr>
              <a:t> «На захист первоцвітів».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8602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270</TotalTime>
  <Words>747</Words>
  <Application>Microsoft Office PowerPoint</Application>
  <PresentationFormat>Экран (4:3)</PresentationFormat>
  <Paragraphs>257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Аспект</vt:lpstr>
      <vt:lpstr>Звіт директора Комунального закладу «Тернівський ліцей» Новопокровської селищної ради Чугуївського району Харківської області за 2022/2023 навчальний рік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Якість засвоєння знань учнями 1-11 класів </vt:lpstr>
      <vt:lpstr>Динаміка успішності учнів 5-11 класів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Атестація</vt:lpstr>
      <vt:lpstr>Курсова перепідготовка</vt:lpstr>
      <vt:lpstr>Освітнє середовище</vt:lpstr>
      <vt:lpstr>«Управлінські процеси закладу освіти»</vt:lpstr>
      <vt:lpstr>Педагогічна діяльність педагогічних працівників закладу освіти</vt:lpstr>
      <vt:lpstr>Система оцінювання освітньої діяльності учнів</vt:lpstr>
      <vt:lpstr>Завдання на 2023/2024 н.р.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Звіт директора Комунального закладу «Тернівський ліцей» Новопокровської селищної ради Чугуївського району Харківської області за 2022/2023 навчальний рік</dc:title>
  <dc:creator>user</dc:creator>
  <cp:lastModifiedBy>user</cp:lastModifiedBy>
  <cp:revision>9</cp:revision>
  <dcterms:created xsi:type="dcterms:W3CDTF">2023-06-20T06:19:11Z</dcterms:created>
  <dcterms:modified xsi:type="dcterms:W3CDTF">2023-07-12T05:40:27Z</dcterms:modified>
</cp:coreProperties>
</file>